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handoutMasterIdLst>
    <p:handoutMasterId r:id="rId8"/>
  </p:handoutMasterIdLst>
  <p:sldIdLst>
    <p:sldId id="269" r:id="rId5"/>
    <p:sldId id="270" r:id="rId6"/>
    <p:sldId id="271" r:id="rId7"/>
  </p:sldIdLst>
  <p:sldSz cx="9144000" cy="5143500" type="screen16x9"/>
  <p:notesSz cx="6858000" cy="9144000"/>
  <p:defaultTextStyle>
    <a:defPPr>
      <a:defRPr lang="de-DE"/>
    </a:defPPr>
    <a:lvl1pPr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157"/>
    <a:srgbClr val="0D556D"/>
    <a:srgbClr val="054D62"/>
    <a:srgbClr val="009BD0"/>
    <a:srgbClr val="52AE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Helle Formatvorlage 2 - Akz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16" autoAdjust="0"/>
    <p:restoredTop sz="94649"/>
  </p:normalViewPr>
  <p:slideViewPr>
    <p:cSldViewPr snapToObjects="1">
      <p:cViewPr varScale="1">
        <p:scale>
          <a:sx n="158" d="100"/>
          <a:sy n="158" d="100"/>
        </p:scale>
        <p:origin x="636" y="138"/>
      </p:cViewPr>
      <p:guideLst>
        <p:guide orient="horz" pos="2160"/>
        <p:guide pos="288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anose="020F0502020204030204" pitchFamily="34" charset="0"/>
              </a:defRPr>
            </a:lvl1pPr>
          </a:lstStyle>
          <a:p>
            <a:endParaRPr lang="de-DE" altLang="de-DE"/>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1ECB4C0F-EA34-4DB4-89A4-AE90D3FC8C5D}" type="datetime1">
              <a:rPr lang="de-DE" altLang="de-DE"/>
              <a:pPr/>
              <a:t>07.02.2025</a:t>
            </a:fld>
            <a:endParaRPr lang="de-DE" alt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anose="020F0502020204030204" pitchFamily="34" charset="0"/>
              </a:defRPr>
            </a:lvl1pPr>
          </a:lstStyle>
          <a:p>
            <a:endParaRPr lang="de-DE" alt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E6B9783-664E-4CDC-A63E-8F466970872A}" type="slidenum">
              <a:rPr lang="de-DE" altLang="de-DE"/>
              <a:pPr/>
              <a:t>‹Nr.›</a:t>
            </a:fld>
            <a:endParaRPr lang="de-DE" altLang="de-DE"/>
          </a:p>
        </p:txBody>
      </p:sp>
    </p:spTree>
    <p:extLst>
      <p:ext uri="{BB962C8B-B14F-4D97-AF65-F5344CB8AC3E}">
        <p14:creationId xmlns:p14="http://schemas.microsoft.com/office/powerpoint/2010/main" val="22525978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2ABB740-297E-144A-BF94-FAEC3337B7FA}"/>
              </a:ext>
            </a:extLst>
          </p:cNvPr>
          <p:cNvPicPr>
            <a:picLocks noChangeAspect="1"/>
          </p:cNvPicPr>
          <p:nvPr userDrawn="1"/>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605156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11" name="Titel 1"/>
          <p:cNvSpPr>
            <a:spLocks noGrp="1"/>
          </p:cNvSpPr>
          <p:nvPr>
            <p:ph type="title"/>
          </p:nvPr>
        </p:nvSpPr>
        <p:spPr>
          <a:xfrm>
            <a:off x="1447800" y="1285875"/>
            <a:ext cx="6248400" cy="1285875"/>
          </a:xfrm>
        </p:spPr>
        <p:txBody>
          <a:bodyPr>
            <a:normAutofit/>
          </a:bodyPr>
          <a:lstStyle>
            <a:lvl1pPr>
              <a:defRPr sz="3200" b="1" baseline="0">
                <a:solidFill>
                  <a:srgbClr val="1C2157"/>
                </a:solidFill>
                <a:latin typeface="Arial" panose="020B0604020202020204" pitchFamily="34" charset="0"/>
                <a:cs typeface="Arial" panose="020B0604020202020204" pitchFamily="34" charset="0"/>
              </a:defRPr>
            </a:lvl1pPr>
          </a:lstStyle>
          <a:p>
            <a:r>
              <a:rPr lang="de-DE" dirty="0"/>
              <a:t>Titelmasterformat durch Klicken bearbeiten</a:t>
            </a:r>
          </a:p>
        </p:txBody>
      </p:sp>
      <p:sp>
        <p:nvSpPr>
          <p:cNvPr id="12" name="Textplatzhalter 8"/>
          <p:cNvSpPr>
            <a:spLocks noGrp="1"/>
          </p:cNvSpPr>
          <p:nvPr>
            <p:ph type="body" sz="quarter" idx="10"/>
          </p:nvPr>
        </p:nvSpPr>
        <p:spPr>
          <a:xfrm>
            <a:off x="1447800" y="2571750"/>
            <a:ext cx="6248400" cy="1371600"/>
          </a:xfrm>
        </p:spPr>
        <p:txBody>
          <a:bodyPr>
            <a:normAutofit/>
          </a:bodyPr>
          <a:lstStyle>
            <a:lvl1pPr algn="ctr">
              <a:buNone/>
              <a:defRPr sz="1800">
                <a:solidFill>
                  <a:schemeClr val="tx1"/>
                </a:solidFill>
                <a:latin typeface="Arial" panose="020B0604020202020204" pitchFamily="34" charset="0"/>
                <a:cs typeface="Arial" panose="020B0604020202020204" pitchFamily="34" charset="0"/>
              </a:defRPr>
            </a:lvl1pPr>
            <a:lvl2pPr algn="ctr">
              <a:defRPr sz="1800"/>
            </a:lvl2pPr>
            <a:lvl3pPr algn="ctr">
              <a:defRPr sz="1800"/>
            </a:lvl3pPr>
            <a:lvl4pPr algn="ctr">
              <a:defRPr sz="1800"/>
            </a:lvl4pPr>
            <a:lvl5pPr algn="ctr">
              <a:defRPr sz="1800"/>
            </a:lvl5pPr>
          </a:lstStyle>
          <a:p>
            <a:pPr lvl="0"/>
            <a:r>
              <a:rPr lang="de-DE" dirty="0"/>
              <a:t>Textmasterformat bearbeiten</a:t>
            </a:r>
          </a:p>
        </p:txBody>
      </p:sp>
    </p:spTree>
    <p:extLst>
      <p:ext uri="{BB962C8B-B14F-4D97-AF65-F5344CB8AC3E}">
        <p14:creationId xmlns:p14="http://schemas.microsoft.com/office/powerpoint/2010/main" val="1605156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Titel 1"/>
          <p:cNvSpPr>
            <a:spLocks noGrp="1"/>
          </p:cNvSpPr>
          <p:nvPr>
            <p:ph type="title"/>
          </p:nvPr>
        </p:nvSpPr>
        <p:spPr>
          <a:xfrm>
            <a:off x="457200" y="1059582"/>
            <a:ext cx="8229600" cy="85725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defRPr lang="de-DE" sz="3000" baseline="0">
                <a:solidFill>
                  <a:srgbClr val="1C2157"/>
                </a:solidFill>
                <a:latin typeface="Arial" panose="020B0604020202020204" pitchFamily="34" charset="0"/>
                <a:cs typeface="Arial" panose="020B0604020202020204" pitchFamily="34" charset="0"/>
              </a:defRPr>
            </a:lvl1pPr>
          </a:lstStyle>
          <a:p>
            <a:pPr lvl="0"/>
            <a:r>
              <a:rPr lang="de-DE" dirty="0"/>
              <a:t>Titelmasterformat durch Klicken bearbeiten</a:t>
            </a:r>
          </a:p>
        </p:txBody>
      </p:sp>
      <p:sp>
        <p:nvSpPr>
          <p:cNvPr id="12" name="Inhaltsplatzhalter 2"/>
          <p:cNvSpPr>
            <a:spLocks noGrp="1"/>
          </p:cNvSpPr>
          <p:nvPr>
            <p:ph idx="1"/>
          </p:nvPr>
        </p:nvSpPr>
        <p:spPr>
          <a:xfrm>
            <a:off x="457200" y="2057400"/>
            <a:ext cx="8229600" cy="2537222"/>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572039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1055052"/>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de-DE" altLang="de-DE" dirty="0"/>
              <a:t>Mastertitelformat bearbeiten</a:t>
            </a:r>
          </a:p>
        </p:txBody>
      </p:sp>
      <p:sp>
        <p:nvSpPr>
          <p:cNvPr id="5" name="Fußzeilenplatzhalter 4"/>
          <p:cNvSpPr>
            <a:spLocks noGrp="1"/>
          </p:cNvSpPr>
          <p:nvPr>
            <p:ph type="ftr" sz="quarter" idx="3"/>
          </p:nvPr>
        </p:nvSpPr>
        <p:spPr>
          <a:xfrm>
            <a:off x="3124200" y="4731990"/>
            <a:ext cx="2895600" cy="273844"/>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anose="020F0502020204030204" pitchFamily="34" charset="0"/>
              </a:defRPr>
            </a:lvl1pPr>
          </a:lstStyle>
          <a:p>
            <a:endParaRPr lang="de-DE" altLang="de-DE"/>
          </a:p>
        </p:txBody>
      </p:sp>
      <p:sp>
        <p:nvSpPr>
          <p:cNvPr id="1027" name="Textplatzhalter 2"/>
          <p:cNvSpPr>
            <a:spLocks noGrp="1"/>
          </p:cNvSpPr>
          <p:nvPr>
            <p:ph type="body" idx="1"/>
          </p:nvPr>
        </p:nvSpPr>
        <p:spPr bwMode="auto">
          <a:xfrm>
            <a:off x="457200" y="2057400"/>
            <a:ext cx="8229600" cy="253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a:t>Mastertextformat bearbeiten</a:t>
            </a:r>
          </a:p>
          <a:p>
            <a:pPr lvl="1"/>
            <a:r>
              <a:rPr lang="de-DE" altLang="de-DE" dirty="0"/>
              <a:t>Zweite Ebene</a:t>
            </a:r>
          </a:p>
          <a:p>
            <a:pPr lvl="2"/>
            <a:r>
              <a:rPr lang="de-DE" altLang="de-DE" dirty="0"/>
              <a:t>Dritte Ebene</a:t>
            </a:r>
          </a:p>
          <a:p>
            <a:pPr lvl="3"/>
            <a:r>
              <a:rPr lang="de-DE" altLang="de-DE" dirty="0"/>
              <a:t>Vierte Ebene</a:t>
            </a:r>
          </a:p>
          <a:p>
            <a:pPr lvl="4"/>
            <a:r>
              <a:rPr lang="de-DE" altLang="de-DE" dirty="0"/>
              <a:t>Fünfte Ebene</a:t>
            </a:r>
          </a:p>
        </p:txBody>
      </p:sp>
      <p:sp>
        <p:nvSpPr>
          <p:cNvPr id="6" name="Foliennummernplatzhalter 5"/>
          <p:cNvSpPr>
            <a:spLocks noGrp="1"/>
          </p:cNvSpPr>
          <p:nvPr>
            <p:ph type="sldNum" sz="quarter" idx="4"/>
          </p:nvPr>
        </p:nvSpPr>
        <p:spPr>
          <a:xfrm>
            <a:off x="6553200" y="4731990"/>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CEC79B9-E48F-4112-9D22-EC123309BEA0}" type="slidenum">
              <a:rPr lang="de-DE" altLang="de-DE"/>
              <a:pPr/>
              <a:t>‹Nr.›</a:t>
            </a:fld>
            <a:endParaRPr lang="de-DE" altLang="de-DE"/>
          </a:p>
        </p:txBody>
      </p:sp>
      <p:sp>
        <p:nvSpPr>
          <p:cNvPr id="4" name="Datumsplatzhalter 3"/>
          <p:cNvSpPr>
            <a:spLocks noGrp="1"/>
          </p:cNvSpPr>
          <p:nvPr>
            <p:ph type="dt" sz="half" idx="2"/>
          </p:nvPr>
        </p:nvSpPr>
        <p:spPr>
          <a:xfrm>
            <a:off x="457200" y="4731990"/>
            <a:ext cx="2133600" cy="273844"/>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5B1947DC-14C0-40E5-97A9-99C8CDA897F9}" type="datetime1">
              <a:rPr lang="de-DE" altLang="de-DE"/>
              <a:pPr/>
              <a:t>07.02.2025</a:t>
            </a:fld>
            <a:endParaRPr lang="de-DE" altLang="de-DE" dirty="0"/>
          </a:p>
        </p:txBody>
      </p:sp>
      <p:pic>
        <p:nvPicPr>
          <p:cNvPr id="7" name="Grafik 6">
            <a:extLst>
              <a:ext uri="{FF2B5EF4-FFF2-40B4-BE49-F238E27FC236}">
                <a16:creationId xmlns:a16="http://schemas.microsoft.com/office/drawing/2014/main" id="{34CC72F4-6AA3-EA47-AE81-A7CCE3ECA131}"/>
              </a:ext>
            </a:extLst>
          </p:cNvPr>
          <p:cNvPicPr>
            <a:picLocks noChangeAspect="1"/>
          </p:cNvPicPr>
          <p:nvPr userDrawn="1"/>
        </p:nvPicPr>
        <p:blipFill>
          <a:blip r:embed="rId5"/>
          <a:srcRect/>
          <a:stretch/>
        </p:blipFill>
        <p:spPr>
          <a:xfrm>
            <a:off x="0" y="0"/>
            <a:ext cx="9144000" cy="165099"/>
          </a:xfrm>
          <a:prstGeom prst="rect">
            <a:avLst/>
          </a:prstGeom>
        </p:spPr>
      </p:pic>
      <p:pic>
        <p:nvPicPr>
          <p:cNvPr id="10" name="Grafik 9">
            <a:extLst>
              <a:ext uri="{FF2B5EF4-FFF2-40B4-BE49-F238E27FC236}">
                <a16:creationId xmlns:a16="http://schemas.microsoft.com/office/drawing/2014/main" id="{B0200FE3-D429-7742-A8A5-2CC2F8A247F7}"/>
              </a:ext>
            </a:extLst>
          </p:cNvPr>
          <p:cNvPicPr>
            <a:picLocks noChangeAspect="1"/>
          </p:cNvPicPr>
          <p:nvPr userDrawn="1"/>
        </p:nvPicPr>
        <p:blipFill>
          <a:blip r:embed="rId6"/>
          <a:srcRect/>
          <a:stretch/>
        </p:blipFill>
        <p:spPr>
          <a:xfrm>
            <a:off x="0" y="4610100"/>
            <a:ext cx="9144000" cy="533400"/>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8" r:id="rId2"/>
    <p:sldLayoutId id="2147483668" r:id="rId3"/>
  </p:sldLayoutIdLst>
  <p:txStyles>
    <p:titleStyle>
      <a:lvl1pPr algn="ctr" defTabSz="457200" rtl="0" eaLnBrk="1" fontAlgn="base" hangingPunct="1">
        <a:spcBef>
          <a:spcPct val="0"/>
        </a:spcBef>
        <a:spcAft>
          <a:spcPct val="0"/>
        </a:spcAft>
        <a:defRPr lang="de-DE" altLang="de-DE" sz="3000" b="1" kern="1200" baseline="0" smtClean="0">
          <a:solidFill>
            <a:srgbClr val="1C2157"/>
          </a:solidFill>
          <a:latin typeface="Arial" panose="020B0604020202020204" pitchFamily="34" charset="0"/>
          <a:ea typeface="ＭＳ Ｐゴシック" panose="020B0600070205080204" pitchFamily="34" charset="-128"/>
          <a:cs typeface="Arial" panose="020B0604020202020204" pitchFamily="34" charset="0"/>
        </a:defRPr>
      </a:lvl1pPr>
      <a:lvl2pPr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2pPr>
      <a:lvl3pPr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3pPr>
      <a:lvl4pPr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4pPr>
      <a:lvl5pPr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5pPr>
      <a:lvl6pPr marL="457200"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6pPr>
      <a:lvl7pPr marL="914400"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7pPr>
      <a:lvl8pPr marL="1371600"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8pPr>
      <a:lvl9pPr marL="1828800" algn="ctr" defTabSz="457200" rtl="0" eaLnBrk="1" fontAlgn="base" hangingPunct="1">
        <a:spcBef>
          <a:spcPct val="0"/>
        </a:spcBef>
        <a:spcAft>
          <a:spcPct val="0"/>
        </a:spcAft>
        <a:defRPr sz="3200" b="1">
          <a:solidFill>
            <a:schemeClr val="tx2"/>
          </a:solidFill>
          <a:latin typeface="Calibri" panose="020F0502020204030204" pitchFamily="34" charset="0"/>
          <a:ea typeface="ＭＳ Ｐゴシック"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BB6E0-1393-7C4D-4CC4-83CEEE12D3FA}"/>
              </a:ext>
            </a:extLst>
          </p:cNvPr>
          <p:cNvSpPr>
            <a:spLocks noGrp="1"/>
          </p:cNvSpPr>
          <p:nvPr>
            <p:ph type="title"/>
          </p:nvPr>
        </p:nvSpPr>
        <p:spPr>
          <a:xfrm>
            <a:off x="457200" y="411510"/>
            <a:ext cx="8229600" cy="857250"/>
          </a:xfrm>
        </p:spPr>
        <p:txBody>
          <a:bodyPr/>
          <a:lstStyle/>
          <a:p>
            <a:pPr algn="l"/>
            <a:r>
              <a:rPr lang="de-DE" sz="3200" dirty="0"/>
              <a:t>Offenlegung von Interessenkonflikten</a:t>
            </a:r>
            <a:endParaRPr lang="de-DE" dirty="0"/>
          </a:p>
        </p:txBody>
      </p:sp>
      <p:sp>
        <p:nvSpPr>
          <p:cNvPr id="3" name="Inhaltsplatzhalter 2">
            <a:extLst>
              <a:ext uri="{FF2B5EF4-FFF2-40B4-BE49-F238E27FC236}">
                <a16:creationId xmlns:a16="http://schemas.microsoft.com/office/drawing/2014/main" id="{42C40BBB-6395-F78D-B571-AA1B1DB6563E}"/>
              </a:ext>
            </a:extLst>
          </p:cNvPr>
          <p:cNvSpPr>
            <a:spLocks noGrp="1"/>
          </p:cNvSpPr>
          <p:nvPr>
            <p:ph idx="1"/>
          </p:nvPr>
        </p:nvSpPr>
        <p:spPr>
          <a:xfrm>
            <a:off x="457200" y="1419622"/>
            <a:ext cx="8229600" cy="2537222"/>
          </a:xfrm>
        </p:spPr>
        <p:txBody>
          <a:bodyPr/>
          <a:lstStyle/>
          <a:p>
            <a:pPr marL="0" indent="0">
              <a:buNone/>
            </a:pPr>
            <a:r>
              <a:rPr lang="de-DE" sz="1400" b="1" dirty="0"/>
              <a:t>Ein Interessenkonflikt besteht, </a:t>
            </a:r>
            <a:r>
              <a:rPr lang="de-DE" sz="1400" dirty="0"/>
              <a:t>wenn Referierende materielle oder persönliche Beziehungen haben, die geeignet sind, die Inhalte der Veranstaltung zu beeinflussen. </a:t>
            </a:r>
            <a:br>
              <a:rPr lang="de-DE" sz="1400" dirty="0"/>
            </a:br>
            <a:endParaRPr lang="de-DE" sz="1400" dirty="0"/>
          </a:p>
          <a:p>
            <a:pPr marL="0" indent="0">
              <a:buNone/>
            </a:pPr>
            <a:r>
              <a:rPr lang="de-DE" sz="1400" b="1" dirty="0"/>
              <a:t>Materielle Interessenkonflikte </a:t>
            </a:r>
            <a:r>
              <a:rPr lang="de-DE" sz="1400" dirty="0"/>
              <a:t>können z. B. finanzielle Verbindungen zu Unternehmen sein, deren Produkte in der Veranstaltung unmittelbar oder mittelbar berührt sind. Unter finanziellen Verbindungen sind bspw. Beschäftigungsverhältnisse, Beratungstätigkeiten, Aktienbesitz, Honorare für Vorträge, Reisekostenübernahmen, Studienunterstützungen oder andere Drittmittel zu verstehen. </a:t>
            </a:r>
            <a:br>
              <a:rPr lang="de-DE" sz="1400" dirty="0"/>
            </a:br>
            <a:br>
              <a:rPr lang="de-DE" sz="1400" dirty="0"/>
            </a:br>
            <a:r>
              <a:rPr lang="de-DE" sz="1400" b="1" dirty="0"/>
              <a:t>Nichtmaterielle Interessenkonflikte </a:t>
            </a:r>
            <a:r>
              <a:rPr lang="de-DE" sz="1400" dirty="0"/>
              <a:t>liegen z. B. dann vor, wenn enge persönliche Verbindungen zu jemandem bestehen, dessen wirtschaftliche oder ideelle Belange durch die Veranstaltung berührt werden (Partnerschaft, familiäre Beziehungen etc.).</a:t>
            </a:r>
          </a:p>
        </p:txBody>
      </p:sp>
    </p:spTree>
    <p:extLst>
      <p:ext uri="{BB962C8B-B14F-4D97-AF65-F5344CB8AC3E}">
        <p14:creationId xmlns:p14="http://schemas.microsoft.com/office/powerpoint/2010/main" val="368667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6DF18-5312-FDB7-4C5E-CD65F34527EE}"/>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7D715CC5-B1FF-0EE2-B9F8-1A91726539F8}"/>
              </a:ext>
            </a:extLst>
          </p:cNvPr>
          <p:cNvSpPr>
            <a:spLocks noGrp="1"/>
          </p:cNvSpPr>
          <p:nvPr>
            <p:ph idx="1"/>
          </p:nvPr>
        </p:nvSpPr>
        <p:spPr>
          <a:xfrm>
            <a:off x="457200" y="1690712"/>
            <a:ext cx="8229600" cy="2537222"/>
          </a:xfrm>
        </p:spPr>
        <p:txBody>
          <a:bodyPr/>
          <a:lstStyle/>
          <a:p>
            <a:pPr marL="0" indent="0">
              <a:buNone/>
            </a:pPr>
            <a:r>
              <a:rPr lang="de-DE" sz="1400" dirty="0"/>
              <a:t>Hiermit erkläre ich, dass zu den Inhalten der Veranstaltung</a:t>
            </a:r>
          </a:p>
          <a:p>
            <a:pPr marL="0" indent="0">
              <a:buNone/>
            </a:pPr>
            <a:endParaRPr lang="de-DE" sz="1400" dirty="0"/>
          </a:p>
          <a:p>
            <a:pPr>
              <a:buFont typeface="Arial" panose="020B0604020202020204" pitchFamily="34" charset="0"/>
              <a:buChar char="□"/>
            </a:pPr>
            <a:r>
              <a:rPr lang="de-DE" sz="1400" dirty="0"/>
              <a:t>kein Interessenkonflikt vorliegt.</a:t>
            </a:r>
          </a:p>
          <a:p>
            <a:pPr>
              <a:buFont typeface="Arial" panose="020B0604020202020204" pitchFamily="34" charset="0"/>
              <a:buChar char="□"/>
            </a:pPr>
            <a:endParaRPr lang="de-DE" sz="1400" dirty="0"/>
          </a:p>
          <a:p>
            <a:pPr>
              <a:buFont typeface="Arial" panose="020B0604020202020204" pitchFamily="34" charset="0"/>
              <a:buChar char="□"/>
            </a:pPr>
            <a:r>
              <a:rPr lang="de-DE" sz="1400" dirty="0"/>
              <a:t>ein materieller Interessenkonflikt vorliegt.</a:t>
            </a:r>
          </a:p>
          <a:p>
            <a:pPr marL="0" indent="0">
              <a:buNone/>
            </a:pPr>
            <a:endParaRPr lang="de-DE" sz="1400" dirty="0"/>
          </a:p>
          <a:p>
            <a:pPr>
              <a:buFont typeface="Arial" panose="020B0604020202020204" pitchFamily="34" charset="0"/>
              <a:buChar char="□"/>
            </a:pPr>
            <a:r>
              <a:rPr lang="de-DE" sz="1400" dirty="0"/>
              <a:t>ein immaterieller Interessenkonflikt vorliegt.</a:t>
            </a:r>
          </a:p>
        </p:txBody>
      </p:sp>
      <p:sp>
        <p:nvSpPr>
          <p:cNvPr id="5" name="Titel 1">
            <a:extLst>
              <a:ext uri="{FF2B5EF4-FFF2-40B4-BE49-F238E27FC236}">
                <a16:creationId xmlns:a16="http://schemas.microsoft.com/office/drawing/2014/main" id="{41548EF4-EFF2-DF6E-402A-3E21AC4D2B8A}"/>
              </a:ext>
            </a:extLst>
          </p:cNvPr>
          <p:cNvSpPr>
            <a:spLocks noGrp="1"/>
          </p:cNvSpPr>
          <p:nvPr>
            <p:ph type="title"/>
          </p:nvPr>
        </p:nvSpPr>
        <p:spPr>
          <a:xfrm>
            <a:off x="457200" y="411510"/>
            <a:ext cx="8229600" cy="857250"/>
          </a:xfrm>
        </p:spPr>
        <p:txBody>
          <a:bodyPr/>
          <a:lstStyle/>
          <a:p>
            <a:pPr algn="l"/>
            <a:r>
              <a:rPr lang="de-DE" sz="3200" dirty="0"/>
              <a:t>Offenlegung von Interessenkonflikten</a:t>
            </a:r>
            <a:endParaRPr lang="de-DE" dirty="0"/>
          </a:p>
        </p:txBody>
      </p:sp>
    </p:spTree>
    <p:extLst>
      <p:ext uri="{BB962C8B-B14F-4D97-AF65-F5344CB8AC3E}">
        <p14:creationId xmlns:p14="http://schemas.microsoft.com/office/powerpoint/2010/main" val="420242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85A3-8C38-A64D-EBDE-66D9B8FEB9D3}"/>
            </a:ext>
          </a:extLst>
        </p:cNvPr>
        <p:cNvGrpSpPr/>
        <p:nvPr/>
      </p:nvGrpSpPr>
      <p:grpSpPr>
        <a:xfrm>
          <a:off x="0" y="0"/>
          <a:ext cx="0" cy="0"/>
          <a:chOff x="0" y="0"/>
          <a:chExt cx="0" cy="0"/>
        </a:xfrm>
      </p:grpSpPr>
      <p:graphicFrame>
        <p:nvGraphicFramePr>
          <p:cNvPr id="6" name="Tabelle 5">
            <a:extLst>
              <a:ext uri="{FF2B5EF4-FFF2-40B4-BE49-F238E27FC236}">
                <a16:creationId xmlns:a16="http://schemas.microsoft.com/office/drawing/2014/main" id="{54B3FA3A-1D1D-A714-C570-743EE4DE83C5}"/>
              </a:ext>
            </a:extLst>
          </p:cNvPr>
          <p:cNvGraphicFramePr>
            <a:graphicFrameLocks noGrp="1"/>
          </p:cNvGraphicFramePr>
          <p:nvPr>
            <p:extLst>
              <p:ext uri="{D42A27DB-BD31-4B8C-83A1-F6EECF244321}">
                <p14:modId xmlns:p14="http://schemas.microsoft.com/office/powerpoint/2010/main" val="1249835752"/>
              </p:ext>
            </p:extLst>
          </p:nvPr>
        </p:nvGraphicFramePr>
        <p:xfrm>
          <a:off x="611560" y="1491630"/>
          <a:ext cx="7200800" cy="2489200"/>
        </p:xfrm>
        <a:graphic>
          <a:graphicData uri="http://schemas.openxmlformats.org/drawingml/2006/table">
            <a:tbl>
              <a:tblPr firstRow="1" bandRow="1">
                <a:tableStyleId>{00A15C55-8517-42AA-B614-E9B94910E393}</a:tableStyleId>
              </a:tblPr>
              <a:tblGrid>
                <a:gridCol w="1456342">
                  <a:extLst>
                    <a:ext uri="{9D8B030D-6E8A-4147-A177-3AD203B41FA5}">
                      <a16:colId xmlns:a16="http://schemas.microsoft.com/office/drawing/2014/main" val="4219617281"/>
                    </a:ext>
                  </a:extLst>
                </a:gridCol>
                <a:gridCol w="5744458">
                  <a:extLst>
                    <a:ext uri="{9D8B030D-6E8A-4147-A177-3AD203B41FA5}">
                      <a16:colId xmlns:a16="http://schemas.microsoft.com/office/drawing/2014/main" val="1344368374"/>
                    </a:ext>
                  </a:extLst>
                </a:gridCol>
              </a:tblGrid>
              <a:tr h="370840">
                <a:tc>
                  <a:txBody>
                    <a:bodyPr/>
                    <a:lstStyle/>
                    <a:p>
                      <a:r>
                        <a:rPr lang="de-DE" sz="1200" dirty="0"/>
                        <a:t>Unternehmen</a:t>
                      </a:r>
                      <a:endParaRPr lang="de-DE" sz="1200" dirty="0">
                        <a:latin typeface="Arial" panose="020B0604020202020204" pitchFamily="34" charset="0"/>
                        <a:cs typeface="Arial" panose="020B0604020202020204" pitchFamily="34" charset="0"/>
                      </a:endParaRPr>
                    </a:p>
                  </a:txBody>
                  <a:tcPr/>
                </a:tc>
                <a:tc>
                  <a:txBody>
                    <a:bodyPr/>
                    <a:lstStyle/>
                    <a:p>
                      <a:r>
                        <a:rPr lang="de-DE" sz="1200" dirty="0"/>
                        <a:t>Verbindung / potentieller Konflikt</a:t>
                      </a:r>
                    </a:p>
                    <a:p>
                      <a:r>
                        <a:rPr lang="de-DE" sz="1200" dirty="0"/>
                        <a:t>(Firmenbesitz-/</a:t>
                      </a:r>
                      <a:r>
                        <a:rPr lang="de-DE" sz="1200" dirty="0" err="1"/>
                        <a:t>anteile</a:t>
                      </a:r>
                      <a:r>
                        <a:rPr lang="de-DE" sz="1200" dirty="0"/>
                        <a:t>, Beschäftigungsverhältnis, Honorar-/Beratertätigkeit, Zuwendung für Forschungsprojekte, Sonstiges </a:t>
                      </a:r>
                      <a:endParaRPr lang="de-DE"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8269748"/>
                  </a:ext>
                </a:extLst>
              </a:tr>
              <a:tr h="370840">
                <a:tc>
                  <a:txBody>
                    <a:bodyPr/>
                    <a:lstStyle/>
                    <a:p>
                      <a:endParaRPr lang="de-DE" dirty="0"/>
                    </a:p>
                  </a:txBody>
                  <a:tcPr/>
                </a:tc>
                <a:tc>
                  <a:txBody>
                    <a:bodyPr/>
                    <a:lstStyle/>
                    <a:p>
                      <a:endParaRPr lang="de-DE"/>
                    </a:p>
                  </a:txBody>
                  <a:tcPr/>
                </a:tc>
                <a:extLst>
                  <a:ext uri="{0D108BD9-81ED-4DB2-BD59-A6C34878D82A}">
                    <a16:rowId xmlns:a16="http://schemas.microsoft.com/office/drawing/2014/main" val="2184750378"/>
                  </a:ext>
                </a:extLst>
              </a:tr>
              <a:tr h="370840">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498307922"/>
                  </a:ext>
                </a:extLst>
              </a:tr>
              <a:tr h="209262">
                <a:tc>
                  <a:txBody>
                    <a:bodyPr/>
                    <a:lstStyle/>
                    <a:p>
                      <a:endParaRPr lang="de-DE"/>
                    </a:p>
                  </a:txBody>
                  <a:tcPr/>
                </a:tc>
                <a:tc>
                  <a:txBody>
                    <a:bodyPr/>
                    <a:lstStyle/>
                    <a:p>
                      <a:endParaRPr lang="de-DE" dirty="0"/>
                    </a:p>
                  </a:txBody>
                  <a:tcPr/>
                </a:tc>
                <a:extLst>
                  <a:ext uri="{0D108BD9-81ED-4DB2-BD59-A6C34878D82A}">
                    <a16:rowId xmlns:a16="http://schemas.microsoft.com/office/drawing/2014/main" val="2853491489"/>
                  </a:ext>
                </a:extLst>
              </a:tr>
              <a:tr h="370840">
                <a:tc>
                  <a:txBody>
                    <a:bodyPr/>
                    <a:lstStyle/>
                    <a:p>
                      <a:endParaRPr lang="de-DE"/>
                    </a:p>
                  </a:txBody>
                  <a:tcPr/>
                </a:tc>
                <a:tc>
                  <a:txBody>
                    <a:bodyPr/>
                    <a:lstStyle/>
                    <a:p>
                      <a:endParaRPr lang="de-DE" dirty="0"/>
                    </a:p>
                  </a:txBody>
                  <a:tcPr/>
                </a:tc>
                <a:extLst>
                  <a:ext uri="{0D108BD9-81ED-4DB2-BD59-A6C34878D82A}">
                    <a16:rowId xmlns:a16="http://schemas.microsoft.com/office/drawing/2014/main" val="1822711863"/>
                  </a:ext>
                </a:extLst>
              </a:tr>
              <a:tr h="370840">
                <a:tc>
                  <a:txBody>
                    <a:bodyPr/>
                    <a:lstStyle/>
                    <a:p>
                      <a:endParaRPr lang="de-DE"/>
                    </a:p>
                  </a:txBody>
                  <a:tcPr/>
                </a:tc>
                <a:tc>
                  <a:txBody>
                    <a:bodyPr/>
                    <a:lstStyle/>
                    <a:p>
                      <a:endParaRPr lang="de-DE" dirty="0"/>
                    </a:p>
                  </a:txBody>
                  <a:tcPr/>
                </a:tc>
                <a:extLst>
                  <a:ext uri="{0D108BD9-81ED-4DB2-BD59-A6C34878D82A}">
                    <a16:rowId xmlns:a16="http://schemas.microsoft.com/office/drawing/2014/main" val="1433434072"/>
                  </a:ext>
                </a:extLst>
              </a:tr>
            </a:tbl>
          </a:graphicData>
        </a:graphic>
      </p:graphicFrame>
      <p:sp>
        <p:nvSpPr>
          <p:cNvPr id="8" name="Titel 1">
            <a:extLst>
              <a:ext uri="{FF2B5EF4-FFF2-40B4-BE49-F238E27FC236}">
                <a16:creationId xmlns:a16="http://schemas.microsoft.com/office/drawing/2014/main" id="{70C27D02-8F4B-286D-A863-EFDBDACA9C86}"/>
              </a:ext>
            </a:extLst>
          </p:cNvPr>
          <p:cNvSpPr>
            <a:spLocks noGrp="1"/>
          </p:cNvSpPr>
          <p:nvPr>
            <p:ph type="title"/>
          </p:nvPr>
        </p:nvSpPr>
        <p:spPr>
          <a:xfrm>
            <a:off x="457200" y="411510"/>
            <a:ext cx="8229600" cy="857250"/>
          </a:xfrm>
        </p:spPr>
        <p:txBody>
          <a:bodyPr/>
          <a:lstStyle/>
          <a:p>
            <a:pPr algn="l"/>
            <a:r>
              <a:rPr lang="de-DE" sz="3200" dirty="0"/>
              <a:t>Offenlegung von Interessenkonflikten</a:t>
            </a:r>
            <a:endParaRPr lang="de-DE" dirty="0"/>
          </a:p>
        </p:txBody>
      </p:sp>
    </p:spTree>
    <p:extLst>
      <p:ext uri="{BB962C8B-B14F-4D97-AF65-F5344CB8AC3E}">
        <p14:creationId xmlns:p14="http://schemas.microsoft.com/office/powerpoint/2010/main" val="1199675566"/>
      </p:ext>
    </p:extLst>
  </p:cSld>
  <p:clrMapOvr>
    <a:masterClrMapping/>
  </p:clrMapOvr>
</p:sld>
</file>

<file path=ppt/theme/theme1.xml><?xml version="1.0" encoding="utf-8"?>
<a:theme xmlns:a="http://schemas.openxmlformats.org/drawingml/2006/main" name="Office-Design">
  <a:themeElements>
    <a:clrScheme name="Benutzerdefiniert 2">
      <a:dk1>
        <a:srgbClr val="000000"/>
      </a:dk1>
      <a:lt1>
        <a:srgbClr val="FFFFFF"/>
      </a:lt1>
      <a:dk2>
        <a:srgbClr val="1C2057"/>
      </a:dk2>
      <a:lt2>
        <a:srgbClr val="EEECE1"/>
      </a:lt2>
      <a:accent1>
        <a:srgbClr val="009BD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c4b0ece-8334-47e6-a0b6-ec574a19acfe" xsi:nil="true"/>
    <lcf76f155ced4ddcb4097134ff3c332f xmlns="a7ef7f26-55e5-4fed-8e57-7bd7dc27d94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058D67582EC464B90B135EC0E939FF3" ma:contentTypeVersion="13" ma:contentTypeDescription="Ein neues Dokument erstellen." ma:contentTypeScope="" ma:versionID="0197fc1911527fe07360d780d9d8633b">
  <xsd:schema xmlns:xsd="http://www.w3.org/2001/XMLSchema" xmlns:xs="http://www.w3.org/2001/XMLSchema" xmlns:p="http://schemas.microsoft.com/office/2006/metadata/properties" xmlns:ns2="a7ef7f26-55e5-4fed-8e57-7bd7dc27d946" xmlns:ns3="5c4b0ece-8334-47e6-a0b6-ec574a19acfe" targetNamespace="http://schemas.microsoft.com/office/2006/metadata/properties" ma:root="true" ma:fieldsID="b5cf9fb58a886b94a7f13e724bbb86b8" ns2:_="" ns3:_="">
    <xsd:import namespace="a7ef7f26-55e5-4fed-8e57-7bd7dc27d946"/>
    <xsd:import namespace="5c4b0ece-8334-47e6-a0b6-ec574a19acf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f7f26-55e5-4fed-8e57-7bd7dc27d9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de50d073-038e-4326-ae46-5e69f4e4016a"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4b0ece-8334-47e6-a0b6-ec574a19acf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24f62a9-e800-4d8d-a0e5-44fce91406a1}" ma:internalName="TaxCatchAll" ma:showField="CatchAllData" ma:web="5c4b0ece-8334-47e6-a0b6-ec574a19ac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FC8DB6-06D1-4EB4-9046-C0587E802686}">
  <ds:schemaRefs>
    <ds:schemaRef ds:uri="http://schemas.microsoft.com/office/2006/metadata/properties"/>
    <ds:schemaRef ds:uri="http://schemas.microsoft.com/office/infopath/2007/PartnerControls"/>
    <ds:schemaRef ds:uri="9d4bf11b-4ac3-40ba-b341-c077628e8785"/>
    <ds:schemaRef ds:uri="adb4d72f-0804-450c-9530-c9666fc2877c"/>
  </ds:schemaRefs>
</ds:datastoreItem>
</file>

<file path=customXml/itemProps2.xml><?xml version="1.0" encoding="utf-8"?>
<ds:datastoreItem xmlns:ds="http://schemas.openxmlformats.org/officeDocument/2006/customXml" ds:itemID="{09E1AC7F-3EC0-4ED2-AF1D-5B53CEAB62E3}"/>
</file>

<file path=customXml/itemProps3.xml><?xml version="1.0" encoding="utf-8"?>
<ds:datastoreItem xmlns:ds="http://schemas.openxmlformats.org/officeDocument/2006/customXml" ds:itemID="{8CEC6434-B7F5-4B0C-B09C-278D9EAE8B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164</Words>
  <Application>Microsoft Office PowerPoint</Application>
  <PresentationFormat>Bildschirmpräsentation (16:9)</PresentationFormat>
  <Paragraphs>15</Paragraphs>
  <Slides>3</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3</vt:i4>
      </vt:variant>
    </vt:vector>
  </HeadingPairs>
  <TitlesOfParts>
    <vt:vector size="6" baseType="lpstr">
      <vt:lpstr>Arial</vt:lpstr>
      <vt:lpstr>Calibri</vt:lpstr>
      <vt:lpstr>Office-Design</vt:lpstr>
      <vt:lpstr>Offenlegung von Interessenkonflikten</vt:lpstr>
      <vt:lpstr>Offenlegung von Interessenkonflikten</vt:lpstr>
      <vt:lpstr>Offenlegung von Interessenkonflikten</vt:lpstr>
    </vt:vector>
  </TitlesOfParts>
  <Company>viel spass bei der arbeit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Anja Johenning</dc:creator>
  <cp:lastModifiedBy>Maren Bastian</cp:lastModifiedBy>
  <cp:revision>53</cp:revision>
  <dcterms:created xsi:type="dcterms:W3CDTF">2017-05-16T07:48:24Z</dcterms:created>
  <dcterms:modified xsi:type="dcterms:W3CDTF">2025-02-07T12:55:58Z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0x010100A058D67582EC464B90B135EC0E939FF3</vt:lpwstr>
  </property>
  <property fmtid="{D5CDD505-2E9C-101B-9397-08002B2CF9AE}" pid="3" name="MediaServiceImageTags">
    <vt:lpwstr/>
  </property>
</Properties>
</file>